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280" r:id="rId39"/>
    <p:sldId id="281" r:id="rId40"/>
    <p:sldId id="282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83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15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30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69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48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wmf"/><Relationship Id="rId1" Type="http://schemas.openxmlformats.org/officeDocument/2006/relationships/image" Target="../media/image2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32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54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722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798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07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37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6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739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19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678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7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1233E-3EF7-406E-9720-F4DFAC3BE2AD}" type="datetimeFigureOut">
              <a:rPr lang="ru-RU" smtClean="0"/>
              <a:t>26.11.2024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E19A3-5BB1-440D-A4C8-33AA1116141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42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2922" y="2223435"/>
            <a:ext cx="90284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8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ДИФФЕРЕНЦИАЛЬНОЕ ИСЧИСЛЕНИЕ ФУНКЦИИ ОДНОЙ ПЕРЕМЕННОЙ </a:t>
            </a:r>
            <a:endParaRPr lang="ru-RU" sz="38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8" y="900713"/>
            <a:ext cx="10690382" cy="43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6" y="950994"/>
            <a:ext cx="10659230" cy="11088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68" y="2289358"/>
            <a:ext cx="5454215" cy="35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6" y="265696"/>
            <a:ext cx="10744901" cy="8760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2" y="1122913"/>
            <a:ext cx="11325931" cy="9539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464" y="2258878"/>
            <a:ext cx="8223284" cy="26195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2" y="2443362"/>
            <a:ext cx="2543175" cy="38385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266" y="5038865"/>
            <a:ext cx="2933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0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39" y="1588169"/>
            <a:ext cx="11288526" cy="23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0" y="360546"/>
            <a:ext cx="11286228" cy="30660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3" y="3218447"/>
            <a:ext cx="9247873" cy="29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8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1" y="1544403"/>
            <a:ext cx="10877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22" y="386865"/>
            <a:ext cx="10518358" cy="34644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72" y="3525203"/>
            <a:ext cx="5977288" cy="19034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2" y="5257649"/>
            <a:ext cx="10595658" cy="11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" y="165235"/>
            <a:ext cx="10459754" cy="18592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8" y="2382353"/>
            <a:ext cx="101631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2" y="1139340"/>
            <a:ext cx="8191500" cy="2062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209" y="318181"/>
            <a:ext cx="1102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НАИБОЛЬШЕЕ И НАИМЕНЬШЕЕ ЗНАЧЕНИЕ ФУНКЦИИ НА ОТРЕЗКЕ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27" y="1022283"/>
            <a:ext cx="3533775" cy="23717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2" y="3753502"/>
            <a:ext cx="11196986" cy="26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59" y="1002782"/>
            <a:ext cx="11300415" cy="35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93" y="243940"/>
            <a:ext cx="2333625" cy="2000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4" y="2702843"/>
            <a:ext cx="9384633" cy="4133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3" y="178718"/>
            <a:ext cx="9239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8" y="1889459"/>
            <a:ext cx="10060807" cy="23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09" y="318181"/>
            <a:ext cx="1102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ВЫПУКЛОСТЬ ГРАФИКА ФУНКЦИИ. ТОЧКИ ПЕРЕГИБА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9" y="1511667"/>
            <a:ext cx="11225270" cy="45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3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1" y="1828198"/>
            <a:ext cx="10698580" cy="17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0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158" y="3656944"/>
            <a:ext cx="3114675" cy="2343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4" y="438498"/>
            <a:ext cx="10698580" cy="13512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06" y="1789767"/>
            <a:ext cx="10506075" cy="13210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54" y="3141036"/>
            <a:ext cx="8273014" cy="33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23" y="772778"/>
            <a:ext cx="10996870" cy="38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76" y="528686"/>
            <a:ext cx="9918027" cy="16177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76" y="2737886"/>
            <a:ext cx="9717934" cy="26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5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290488"/>
            <a:ext cx="10688103" cy="3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" y="1572827"/>
            <a:ext cx="8076957" cy="31176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879" y="1572827"/>
            <a:ext cx="3228975" cy="3095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209" y="318181"/>
            <a:ext cx="1102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АСИМПТОТЫ ГРАФИКА ФУНКЦИИ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501" y="4837807"/>
            <a:ext cx="7113578" cy="19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458"/>
            <a:ext cx="11006337" cy="14883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25" y="2888882"/>
            <a:ext cx="3228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38" y="371625"/>
            <a:ext cx="6103670" cy="17274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" y="2196364"/>
            <a:ext cx="10976710" cy="1956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68" y="4799496"/>
            <a:ext cx="3811153" cy="12104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759" y="3828749"/>
            <a:ext cx="32194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8" y="504624"/>
            <a:ext cx="10511089" cy="43159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33" y="4910137"/>
            <a:ext cx="2044265" cy="8199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32" y="4910136"/>
            <a:ext cx="2842360" cy="7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58" y="487779"/>
            <a:ext cx="10199802" cy="9945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8" y="2151447"/>
            <a:ext cx="10377030" cy="29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1" y="380699"/>
            <a:ext cx="9096375" cy="5524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36" y="1664318"/>
            <a:ext cx="10522169" cy="42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1" y="1401178"/>
            <a:ext cx="9791700" cy="4248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011" y="318181"/>
            <a:ext cx="1102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СХЕМА ИССЛЕДОВАНИЯ ФУНКЦИИ И ПОСТРОЕНИЯ ГРАФИКА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1604" y="21079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787894"/>
              </p:ext>
            </p:extLst>
          </p:nvPr>
        </p:nvGraphicFramePr>
        <p:xfrm>
          <a:off x="6771373" y="2107932"/>
          <a:ext cx="3407345" cy="1749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Уравнение" r:id="rId3" imgW="939392" imgH="482391" progId="Equation.3">
                  <p:embed/>
                </p:oleObj>
              </mc:Choice>
              <mc:Fallback>
                <p:oleObj name="Уравнение" r:id="rId3" imgW="939392" imgH="48239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1373" y="2107932"/>
                        <a:ext cx="3407345" cy="17495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3019" y="442762"/>
            <a:ext cx="66895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b="1" cap="all" dirty="0" smtClean="0">
                <a:solidFill>
                  <a:srgbClr val="002060"/>
                </a:solidFill>
              </a:rPr>
              <a:t>Самостоятельно: Исследовать функции</a:t>
            </a:r>
            <a:endParaRPr lang="ru-RU" sz="2300" b="1" cap="all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481" y="1948155"/>
            <a:ext cx="4620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/>
              <a:t>1. </a:t>
            </a:r>
            <a:endParaRPr lang="ru-RU" sz="23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78029" y="136180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303161"/>
              </p:ext>
            </p:extLst>
          </p:nvPr>
        </p:nvGraphicFramePr>
        <p:xfrm>
          <a:off x="1129498" y="2394431"/>
          <a:ext cx="29083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Уравнение" r:id="rId5" imgW="964781" imgH="495085" progId="Equation.3">
                  <p:embed/>
                </p:oleObj>
              </mc:Choice>
              <mc:Fallback>
                <p:oleObj name="Уравнение" r:id="rId5" imgW="964781" imgH="4950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9498" y="2394431"/>
                        <a:ext cx="2908300" cy="149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2017" y="1948155"/>
            <a:ext cx="4620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2</a:t>
            </a:r>
            <a:r>
              <a:rPr lang="ru-RU" sz="2300" dirty="0" smtClean="0"/>
              <a:t>. 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6612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71" y="703997"/>
            <a:ext cx="3357913" cy="31793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82" y="4031882"/>
            <a:ext cx="10250002" cy="14833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82" y="5515275"/>
            <a:ext cx="10250002" cy="11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6295" y="490888"/>
            <a:ext cx="90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СВЯЗЬ МЕЖДУ НЕПРЕРВЫНОСТЬЮ И ДИФФЕРЕНЦИРОВАННОСТЬЮ ФУНКЦИИ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66" y="1666523"/>
            <a:ext cx="9727005" cy="9130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65" y="3158640"/>
            <a:ext cx="9904447" cy="30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1146" y="149343"/>
            <a:ext cx="90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 СУММЫ, РАЗНОСТИ, ПРОИЗВЕДЕНИЯ И ЧАСТНОГО ФУНКЦИЙ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6" y="1036126"/>
            <a:ext cx="9733171" cy="8266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0" y="1862748"/>
            <a:ext cx="9537051" cy="10256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46" y="2940118"/>
            <a:ext cx="9009246" cy="38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96" y="103525"/>
            <a:ext cx="9696952" cy="14485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60" y="1552082"/>
            <a:ext cx="81248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38" y="1730692"/>
            <a:ext cx="10169692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80" y="404010"/>
            <a:ext cx="9636226" cy="30033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33" y="3691489"/>
            <a:ext cx="9970843" cy="28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9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1146" y="149343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 СЛОЖНОЙ И ОБРАТНОЙ ФУНКЦИИ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04" y="1310088"/>
            <a:ext cx="10277724" cy="8432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3" y="2578969"/>
            <a:ext cx="10277725" cy="17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3" y="890636"/>
            <a:ext cx="10748415" cy="17136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42" y="2710410"/>
            <a:ext cx="10798897" cy="31419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29" y="5579593"/>
            <a:ext cx="1246924" cy="5455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29" y="5534292"/>
            <a:ext cx="3112620" cy="4942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323" y="217898"/>
            <a:ext cx="9028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 ФУНКЦИИ В ТОЧКЕ</a:t>
            </a:r>
            <a:endParaRPr lang="ru-RU" sz="25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0" y="563400"/>
            <a:ext cx="9864692" cy="51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9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65" y="221381"/>
            <a:ext cx="9238813" cy="21060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65" y="2757888"/>
            <a:ext cx="9238813" cy="37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3" y="1224263"/>
            <a:ext cx="10974228" cy="3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6" y="1405137"/>
            <a:ext cx="10853568" cy="30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1146" y="149343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ПРОИЗВОДНЫЕ ОСНОВНЫХ ЭЛЕМЕНТАРНЫХ ФУНКЦИЙ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" y="760396"/>
            <a:ext cx="9010249" cy="60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72" y="611706"/>
            <a:ext cx="8096250" cy="2381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" y="3114474"/>
            <a:ext cx="82105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1" y="1618147"/>
            <a:ext cx="10257892" cy="2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86" y="406766"/>
            <a:ext cx="9121492" cy="60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42" y="1318661"/>
            <a:ext cx="10220174" cy="348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50" y="944579"/>
            <a:ext cx="9921182" cy="41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9" y="432034"/>
            <a:ext cx="10316510" cy="14930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79" y="2509536"/>
            <a:ext cx="10366274" cy="22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2" y="924828"/>
            <a:ext cx="10248146" cy="4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41" y="1540042"/>
            <a:ext cx="9273430" cy="29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95" y="2088682"/>
            <a:ext cx="9010158" cy="1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36" y="173255"/>
            <a:ext cx="10173627" cy="32517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687" y="3338862"/>
            <a:ext cx="9983974" cy="14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1" y="1497982"/>
            <a:ext cx="10772537" cy="21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53" y="1405289"/>
            <a:ext cx="9871651" cy="33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41" y="1182302"/>
            <a:ext cx="10418267" cy="40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7" y="731970"/>
            <a:ext cx="10574130" cy="53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97" y="1619734"/>
            <a:ext cx="8849427" cy="16346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89" y="3254342"/>
            <a:ext cx="8445466" cy="22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642137"/>
            <a:ext cx="9163451" cy="51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01" y="1135881"/>
            <a:ext cx="9908418" cy="1693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6295" y="490888"/>
            <a:ext cx="621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КАСАТЕЛЬНАЯ К КРИВОЙ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67" y="4975058"/>
            <a:ext cx="9892615" cy="14257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755" y="2631807"/>
            <a:ext cx="31051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1" y="903042"/>
            <a:ext cx="9874288" cy="7546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42" y="1785019"/>
            <a:ext cx="9714586" cy="8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31" y="1865793"/>
            <a:ext cx="790575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68" y="158969"/>
            <a:ext cx="90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ДИФФЕРЕНЦИРОВАНИЕ НЕЯВНО И ПАРАМЕТРИЧЕСКИ ЗАДАННЫХ ФУНКЦИЙ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268" y="1055116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НЕЯВНО ЗАДАННАЯ ФУНКЦИЯ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43" y="2824405"/>
            <a:ext cx="8468076" cy="6328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94" y="3750428"/>
            <a:ext cx="8124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3" y="1832509"/>
            <a:ext cx="11966326" cy="30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39" y="867927"/>
            <a:ext cx="10588261" cy="10089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9" y="2551999"/>
            <a:ext cx="10584234" cy="20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3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8" y="158969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ФУНКЦИЯ ЗАДАННАЯ ПАРАМЕТРИЧЕСКИ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8" y="1041031"/>
            <a:ext cx="10279780" cy="21472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3816767"/>
            <a:ext cx="10503384" cy="18813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06" y="5698156"/>
            <a:ext cx="4830268" cy="9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29" y="1241659"/>
            <a:ext cx="9597445" cy="41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8" y="158969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ЛОГАРИФМИЧЕСКОЕ ДИФФЕРЕНЦИРОВАНИЕ 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42" y="904775"/>
            <a:ext cx="8385209" cy="56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66" y="866724"/>
            <a:ext cx="9891967" cy="5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1" y="1588569"/>
            <a:ext cx="11403113" cy="20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2" y="1721768"/>
            <a:ext cx="10532927" cy="2657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68" y="158969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ПРОИЗВОДНЫЕ ВЫСШИХ ПОРЯДКОВ 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267" y="850384"/>
            <a:ext cx="1113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ПРОИЗВОДНЫЕ ВЫСШИХ ПОРЯДКОВ ЯВНО ЗАДАННЫХ ФУНКЦИЙ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1" y="709562"/>
            <a:ext cx="10002954" cy="10591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00" y="1892165"/>
            <a:ext cx="10104505" cy="7644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00" y="2780040"/>
            <a:ext cx="2591502" cy="3807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223" y="2675493"/>
            <a:ext cx="3840480" cy="4533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161" y="3683368"/>
            <a:ext cx="6369770" cy="11581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930" y="2902144"/>
            <a:ext cx="3517599" cy="29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7" y="681137"/>
            <a:ext cx="11909507" cy="27647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044" y="3806892"/>
            <a:ext cx="4038800" cy="9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08" y="505026"/>
            <a:ext cx="8765000" cy="438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70" y="528863"/>
            <a:ext cx="781150" cy="3905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4" y="1487103"/>
            <a:ext cx="7869004" cy="48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73" y="1174281"/>
            <a:ext cx="10630116" cy="5418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68" y="158969"/>
            <a:ext cx="90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МЕХАНИЧЕСКИЙ СМЫСЛ ПРОИЗВОДНОЙ ВТОРОГО ПОРЯДКА 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8" y="1247575"/>
            <a:ext cx="9091611" cy="775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68" y="158969"/>
            <a:ext cx="90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ПРОИЗВОДНЫЕ ВЫСШИХ ПОРЯДКОВ НЕЯВНО ЗАДАННОЙ ФУНКЦИИ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2735729"/>
            <a:ext cx="9954929" cy="33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8" y="158969"/>
            <a:ext cx="90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ДИФФЕРЕНЦИАЛ ФУНКЦИИ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28" y="887679"/>
            <a:ext cx="9670833" cy="53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21" y="518962"/>
            <a:ext cx="10075571" cy="37931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29" y="4778743"/>
            <a:ext cx="2891589" cy="722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0093" y="1694046"/>
            <a:ext cx="113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(*)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737108" y="3220997"/>
            <a:ext cx="113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(*)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8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0" y="1306478"/>
            <a:ext cx="11927340" cy="27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49" y="1097281"/>
            <a:ext cx="9883412" cy="426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76" y="1060583"/>
            <a:ext cx="6167999" cy="2298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67" y="158969"/>
            <a:ext cx="10799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ГЕОМЕТРИЧЕСКИЙ СМЫСЛ ДИФФЕРЕНЦИАЛА ФУНКЦИИ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54" y="2275121"/>
            <a:ext cx="5393846" cy="4414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66" y="1235468"/>
            <a:ext cx="1910293" cy="4874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259" y="1271725"/>
            <a:ext cx="2141562" cy="3961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75" y="3799165"/>
            <a:ext cx="5327979" cy="8256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74" y="5064757"/>
            <a:ext cx="5597026" cy="11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158969"/>
            <a:ext cx="10799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ТЕОРЕМЫ О ДИФФЕРЕНЦИАЛАХ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6" y="1232034"/>
            <a:ext cx="9998691" cy="29073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58" y="5168766"/>
            <a:ext cx="9758076" cy="7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04" y="483067"/>
            <a:ext cx="9832671" cy="20580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04" y="2943325"/>
            <a:ext cx="8913519" cy="128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7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2" y="349266"/>
            <a:ext cx="10886423" cy="14104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2" y="2182428"/>
            <a:ext cx="11001926" cy="36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89" y="437398"/>
            <a:ext cx="10715525" cy="16885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9" y="2847973"/>
            <a:ext cx="10446018" cy="9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0" y="1896178"/>
            <a:ext cx="10412901" cy="197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52" y="314926"/>
            <a:ext cx="7562850" cy="6343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67" y="158969"/>
            <a:ext cx="3729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ДИФФЕРЕНЦИАЛОВ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7" y="1126156"/>
            <a:ext cx="4449955" cy="3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267" y="158969"/>
            <a:ext cx="1022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ПРИМЕНЕНИЕ ДИФФЕРЕНЦИАЛОВ К ПРИБЛИЖЕННЫМ ВЫЧИСЛЕНИЯМ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1456221"/>
            <a:ext cx="10982426" cy="26148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7" y="4537339"/>
            <a:ext cx="10982426" cy="11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0" y="323648"/>
            <a:ext cx="10610249" cy="9181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96" y="1419124"/>
            <a:ext cx="1675298" cy="5111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42" y="2107513"/>
            <a:ext cx="4147173" cy="4816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537" y="2188261"/>
            <a:ext cx="1968029" cy="4680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42" y="2959566"/>
            <a:ext cx="7235100" cy="6431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42" y="4130706"/>
            <a:ext cx="2505727" cy="44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12" y="1010300"/>
            <a:ext cx="9181449" cy="26056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624" y="4132037"/>
            <a:ext cx="4842623" cy="4977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624" y="4917190"/>
            <a:ext cx="4913730" cy="6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59" y="260132"/>
            <a:ext cx="8554485" cy="7312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59" y="1666624"/>
            <a:ext cx="10428370" cy="38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396" y="539562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ДИФФЕРЕНЦИАЛЫ ВЫСШИХ ПОРЯДКОВ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1657700"/>
            <a:ext cx="11012370" cy="11817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7" y="3495925"/>
            <a:ext cx="11172631" cy="11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38" y="1180648"/>
            <a:ext cx="10355378" cy="21496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1" y="3816316"/>
            <a:ext cx="4572953" cy="10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20" y="1498783"/>
            <a:ext cx="10217362" cy="4574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6295" y="490888"/>
            <a:ext cx="90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ОПРЕДЕЛЕНИЕ ПРОИЗВОДНОЙ. ЕЕ МЕХАНИЧЕСКИЙ И ГЕОМЕТРИЧЕСКИЙ СМЫСЛ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48" y="2146434"/>
            <a:ext cx="8727186" cy="11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70" y="2013183"/>
            <a:ext cx="10481796" cy="21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60" y="362250"/>
            <a:ext cx="10568369" cy="9179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83" y="2463516"/>
            <a:ext cx="7687510" cy="5588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866" y="3382979"/>
            <a:ext cx="2944378" cy="6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01" y="516655"/>
            <a:ext cx="9733949" cy="9502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4" y="2087830"/>
            <a:ext cx="9984105" cy="26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396" y="539562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ИССЛЕДОВАНИЕ ФУНКЦИЙ ПРИ ПОМОЩИ ПРОИЗВОДНЫХ 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396" y="1105848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НЕКОТОРЫЕ ТЕОРЕМЫ О ДИФФЕРЕНЦИРУЕМЫХ ФУНКЦИЯХ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6" y="2628398"/>
            <a:ext cx="10356738" cy="20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9" y="1227818"/>
            <a:ext cx="10325475" cy="7980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4" y="2739988"/>
            <a:ext cx="4559468" cy="42217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324" y="2782018"/>
            <a:ext cx="5518847" cy="3722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87" y="3351620"/>
            <a:ext cx="4731542" cy="3522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207" y="3293873"/>
            <a:ext cx="2612395" cy="3542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79" y="4362221"/>
            <a:ext cx="10431730" cy="7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34" y="476049"/>
            <a:ext cx="10378539" cy="2796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1" y="3272589"/>
            <a:ext cx="2528078" cy="4908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81" y="4138211"/>
            <a:ext cx="6746810" cy="4819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19" y="3340619"/>
            <a:ext cx="1491134" cy="4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70" y="1210377"/>
            <a:ext cx="10033859" cy="399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955" y="513747"/>
            <a:ext cx="3578844" cy="29846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55" y="3728686"/>
            <a:ext cx="3499511" cy="28572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88" y="1418496"/>
            <a:ext cx="3952424" cy="36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63" y="1925855"/>
            <a:ext cx="10646093" cy="21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17" y="464569"/>
            <a:ext cx="10801750" cy="12551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12" y="1960445"/>
            <a:ext cx="9687628" cy="10330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7" y="3723973"/>
            <a:ext cx="10843454" cy="1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64" y="1092260"/>
            <a:ext cx="10465068" cy="31345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64" y="4226844"/>
            <a:ext cx="10574644" cy="9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5" y="1531770"/>
            <a:ext cx="9999064" cy="31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2" y="202833"/>
            <a:ext cx="10276733" cy="20398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9" y="2718986"/>
            <a:ext cx="11280156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396" y="539562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ПРАВИЛО ЛОПИТАЛЯ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" y="1828300"/>
            <a:ext cx="11547107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4" y="356736"/>
            <a:ext cx="9563100" cy="14859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54" y="1690638"/>
            <a:ext cx="4429125" cy="723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21" y="2766963"/>
            <a:ext cx="4933950" cy="352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25" y="2766963"/>
            <a:ext cx="1428750" cy="3333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028" y="2600275"/>
            <a:ext cx="2019300" cy="800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03" y="3400375"/>
            <a:ext cx="6219825" cy="400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92" y="3876776"/>
            <a:ext cx="3276600" cy="952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161" y="4905627"/>
            <a:ext cx="88011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846195"/>
            <a:ext cx="9597840" cy="21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82" y="1270535"/>
            <a:ext cx="10251768" cy="27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82" y="1085449"/>
            <a:ext cx="10810876" cy="33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681037"/>
            <a:ext cx="92011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396" y="568439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РАСКРЫТИЕ НЕОПРЕДЕЛЕННОСТЕЙ РАЗЛИЧНЫХ ВИДОВ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4" y="1738212"/>
            <a:ext cx="10565794" cy="36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06" y="1250282"/>
            <a:ext cx="10785919" cy="40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166812"/>
            <a:ext cx="9734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87" y="1874269"/>
            <a:ext cx="96869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838200"/>
            <a:ext cx="97250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914525"/>
            <a:ext cx="91344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5963" y="809070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ВОЗРАСТАНИЕ И УБЫВАНИЕ ФУНКЦИЙ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3" y="2227296"/>
            <a:ext cx="10510896" cy="13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1" y="1039429"/>
            <a:ext cx="9639300" cy="2400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1" y="3439729"/>
            <a:ext cx="97059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0" y="720590"/>
            <a:ext cx="10756435" cy="13488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20" y="2735980"/>
            <a:ext cx="10782815" cy="20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438275"/>
            <a:ext cx="9801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10" y="318181"/>
            <a:ext cx="1022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МАКСИМУМ И МИНИМУМ ФУНКЦИЙ</a:t>
            </a:r>
            <a:endParaRPr lang="ru-RU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2" y="1023736"/>
            <a:ext cx="10854919" cy="12574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2" y="2707957"/>
            <a:ext cx="5935504" cy="20084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36" y="2592454"/>
            <a:ext cx="4746180" cy="268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19" y="335780"/>
            <a:ext cx="10169686" cy="13101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19" y="2417044"/>
            <a:ext cx="102393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155</Words>
  <Application>Microsoft Office PowerPoint</Application>
  <PresentationFormat>Широкоэкранный</PresentationFormat>
  <Paragraphs>37</Paragraphs>
  <Slides>122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Tahoma</vt:lpstr>
      <vt:lpstr>Тема Office</vt:lpstr>
      <vt:lpstr>Уравнение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Elvira</dc:creator>
  <cp:lastModifiedBy>Рамазанова Эльвира Нажмеддиновна</cp:lastModifiedBy>
  <cp:revision>56</cp:revision>
  <dcterms:created xsi:type="dcterms:W3CDTF">2024-10-09T07:46:15Z</dcterms:created>
  <dcterms:modified xsi:type="dcterms:W3CDTF">2024-11-26T18:52:57Z</dcterms:modified>
</cp:coreProperties>
</file>